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5"/>
  </p:notesMasterIdLst>
  <p:sldIdLst>
    <p:sldId id="259" r:id="rId3"/>
    <p:sldId id="265" r:id="rId4"/>
    <p:sldId id="274" r:id="rId5"/>
    <p:sldId id="278" r:id="rId6"/>
    <p:sldId id="279" r:id="rId7"/>
    <p:sldId id="283" r:id="rId8"/>
    <p:sldId id="281" r:id="rId9"/>
    <p:sldId id="282" r:id="rId10"/>
    <p:sldId id="275" r:id="rId11"/>
    <p:sldId id="276" r:id="rId12"/>
    <p:sldId id="277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5BC"/>
    <a:srgbClr val="F54D5A"/>
    <a:srgbClr val="707174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83430" autoAdjust="0"/>
  </p:normalViewPr>
  <p:slideViewPr>
    <p:cSldViewPr snapToGrid="0">
      <p:cViewPr varScale="1">
        <p:scale>
          <a:sx n="68" d="100"/>
          <a:sy n="68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85A76-7C1C-4A27-A531-8BB9A3D73B5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9F8A-C1FE-4AFF-9D26-0409FBD6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3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8-</a:t>
            </a:r>
            <a:r>
              <a:rPr lang="en-US" baseline="0" dirty="0" smtClean="0"/>
              <a:t>step CMP process recommended from FHWA. Our CMP document follows these exact steps – they are even the chapter headings.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compare</a:t>
            </a:r>
            <a:r>
              <a:rPr lang="en-US" baseline="0" dirty="0" smtClean="0"/>
              <a:t> the traffic counts with the intersection capacity - Typically pay for these improvements through county road program, TPA priorities, state projects.</a:t>
            </a:r>
          </a:p>
          <a:p>
            <a:r>
              <a:rPr lang="en-US" dirty="0" smtClean="0"/>
              <a:t>County road</a:t>
            </a:r>
            <a:r>
              <a:rPr lang="en-US" baseline="0" dirty="0" smtClean="0"/>
              <a:t> program also funding a number of capacity intersection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 ridership on the decline –</a:t>
            </a:r>
            <a:r>
              <a:rPr lang="en-US" baseline="0" dirty="0" smtClean="0"/>
              <a:t> ridesharing, gas prices, rise in vehicle ownership, teleworking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0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</a:t>
            </a:r>
            <a:r>
              <a:rPr lang="en-US" baseline="0" dirty="0" smtClean="0"/>
              <a:t> 7 – in state resurfacing projects</a:t>
            </a:r>
          </a:p>
          <a:p>
            <a:r>
              <a:rPr lang="en-US" baseline="0" dirty="0" smtClean="0"/>
              <a:t>Lantana Road and Okeechobee Blvd – county resurfacing projects</a:t>
            </a:r>
          </a:p>
          <a:p>
            <a:r>
              <a:rPr lang="en-US" baseline="0" dirty="0" smtClean="0"/>
              <a:t>Lake Ave – West Palm Beach project</a:t>
            </a:r>
          </a:p>
          <a:p>
            <a:r>
              <a:rPr lang="en-US" baseline="0" dirty="0" smtClean="0"/>
              <a:t>NE 2 (</a:t>
            </a:r>
            <a:r>
              <a:rPr lang="en-US" baseline="0" dirty="0" err="1" smtClean="0"/>
              <a:t>Seacrestin</a:t>
            </a:r>
            <a:r>
              <a:rPr lang="en-US" baseline="0" dirty="0" smtClean="0"/>
              <a:t> Delray Beach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0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 in sugar cargo.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</a:t>
            </a:r>
            <a:r>
              <a:rPr lang="en-US" baseline="0" dirty="0" smtClean="0"/>
              <a:t> the amount of Motor and Diesel Fuels consumed in Palm Beach County (taxable gallons) and divide by the most recent population estimates.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9F8A-C1FE-4AFF-9D26-0409FBD66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FDB7-B73D-4734-A484-13ACCE5A36A6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2651-7F35-4414-9BAC-CD7A97456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EDB1-0EFC-407E-8BE6-7764AD2DA2F5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8B985-A706-47A2-81E7-5677E6308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6A6A-6290-4AAA-9B0A-3380534E000B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64E4-4961-42A5-82D0-CA8AAC63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66800"/>
            <a:ext cx="11379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8800" y="2438400"/>
            <a:ext cx="5435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5435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PBC Traffic Division</a:t>
            </a:r>
          </a:p>
        </p:txBody>
      </p:sp>
    </p:spTree>
    <p:extLst>
      <p:ext uri="{BB962C8B-B14F-4D97-AF65-F5344CB8AC3E}">
        <p14:creationId xmlns:p14="http://schemas.microsoft.com/office/powerpoint/2010/main" val="227028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20DA0-C071-4171-B652-AFEC56CD38F3}" type="datetimeFigureOut">
              <a:rPr lang="en-US" smtClean="0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45DF9-66FD-456F-9466-E7940A4AE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30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91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100000">
              <a:srgbClr val="27367E"/>
            </a:gs>
            <a:gs pos="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20DA0-C071-4171-B652-AFEC56CD38F3}" type="datetimeFigureOut">
              <a:rPr lang="en-US" smtClean="0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45DF9-66FD-456F-9466-E7940A4AE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7A7F-6998-4F72-9D46-49CE8405151F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9F47-2468-4538-A1D6-7A286E793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0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4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8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646A-BCA9-45FF-B4F1-E61527FCE23B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E7B1-0626-4ADD-B564-48D5BA0B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CE9B-CF3A-405C-8679-72047DBE0BD0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7403-0761-4564-A960-897A1C9E9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69BB-3E8A-4BA2-BA4A-997A1DB49BBA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25B1-ECAC-42E0-8D2A-A70535D7F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4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9534-AA1B-44AF-9C55-F1D143CA362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385A-3560-4864-B7F2-D4B24F03A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7230-6A1F-43CB-B136-4F7FC677CA07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5E7-EBD6-418C-9FE5-61F169D59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53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D479E-77A4-4653-9727-AABED83D288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E8B1-369D-499C-882B-FA63296B9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71602"/>
            <a:ext cx="7363883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10A3-BA26-4A11-B520-42BBB15B4F0A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1E2F-5165-4E14-B46C-847F0A17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27367E"/>
            </a:gs>
            <a:gs pos="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1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20DA0-C071-4171-B652-AFEC56CD38F3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45DF9-66FD-456F-9466-E7940A4AE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" y="0"/>
            <a:ext cx="1142483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736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BF8B-358E-4B9F-B8E8-0AEB2786C8A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6007-883D-4E87-8773-7FE298502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640" y="-2536693"/>
            <a:ext cx="10960100" cy="1141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29" y1="11463" x2="26829" y2="11463"/>
                        <a14:foregroundMark x1="41592" y1="7541" x2="41592" y2="7541"/>
                        <a14:foregroundMark x1="26829" y1="33333" x2="26829" y2="33333"/>
                        <a14:foregroundMark x1="8216" y1="30166" x2="8216" y2="30166"/>
                        <a14:foregroundMark x1="9499" y1="46908" x2="9499" y2="46908"/>
                        <a14:foregroundMark x1="22978" y1="64706" x2="22978" y2="64706"/>
                        <a14:foregroundMark x1="7702" y1="87783" x2="7702" y2="87783"/>
                        <a14:foregroundMark x1="73556" y1="87481" x2="73556" y2="87481"/>
                        <a14:foregroundMark x1="89987" y1="86878" x2="89987" y2="86878"/>
                        <a14:foregroundMark x1="80873" y1="68627" x2="80873" y2="68627"/>
                        <a14:foregroundMark x1="93068" y1="9653" x2="93068" y2="9653"/>
                        <a14:foregroundMark x1="28241" y1="88537" x2="28241" y2="88537"/>
                        <a14:foregroundMark x1="58151" y1="88839" x2="58151" y2="88839"/>
                        <a14:foregroundMark x1="43261" y1="32428" x2="43261" y2="32428"/>
                        <a14:foregroundMark x1="73556" y1="6787" x2="73556" y2="6787"/>
                        <a14:foregroundMark x1="18228" y1="12368" x2="18228" y2="12368"/>
                        <a14:foregroundMark x1="39024" y1="15083" x2="39024" y2="15083"/>
                        <a14:foregroundMark x1="92811" y1="10709" x2="92811" y2="10709"/>
                        <a14:foregroundMark x1="77535" y1="76320" x2="77535" y2="76320"/>
                        <a14:foregroundMark x1="77792" y1="85520" x2="77792" y2="85520"/>
                        <a14:foregroundMark x1="92811" y1="87029" x2="92811" y2="87029"/>
                        <a14:foregroundMark x1="58023" y1="87330" x2="58023" y2="87330"/>
                        <a14:foregroundMark x1="23492" y1="83710" x2="23492" y2="83710"/>
                        <a14:foregroundMark x1="24519" y1="73756" x2="24519" y2="73756"/>
                        <a14:foregroundMark x1="12709" y1="89593" x2="12709" y2="89593"/>
                        <a14:foregroundMark x1="13222" y1="55354" x2="13222" y2="55354"/>
                        <a14:foregroundMark x1="13222" y1="55354" x2="13222" y2="55354"/>
                        <a14:foregroundMark x1="13350" y1="48718" x2="13350" y2="48718"/>
                        <a14:foregroundMark x1="13350" y1="48718" x2="13350" y2="48718"/>
                        <a14:foregroundMark x1="7189" y1="55204" x2="7189" y2="55204"/>
                        <a14:foregroundMark x1="5006" y1="45852" x2="5006" y2="45852"/>
                        <a14:foregroundMark x1="11938" y1="45852" x2="11938" y2="45852"/>
                        <a14:foregroundMark x1="4108" y1="48567" x2="4108" y2="48567"/>
                        <a14:foregroundMark x1="8729" y1="33183" x2="8729" y2="33183"/>
                        <a14:foregroundMark x1="11297" y1="22775" x2="11297" y2="22775"/>
                        <a14:foregroundMark x1="6804" y1="25490" x2="6804" y2="25490"/>
                        <a14:foregroundMark x1="19769" y1="24736" x2="19769" y2="24736"/>
                        <a14:foregroundMark x1="23620" y1="30015" x2="23620" y2="30015"/>
                        <a14:foregroundMark x1="25289" y1="28205" x2="25289" y2="28205"/>
                        <a14:foregroundMark x1="27728" y1="23379" x2="27728" y2="23379"/>
                        <a14:foregroundMark x1="29910" y1="27149" x2="29910" y2="27149"/>
                        <a14:foregroundMark x1="25802" y1="30769" x2="25802" y2="30769"/>
                        <a14:foregroundMark x1="25289" y1="32881" x2="25289" y2="32881"/>
                        <a14:foregroundMark x1="25546" y1="13424" x2="25546" y2="13424"/>
                        <a14:foregroundMark x1="25417" y1="8748" x2="25417" y2="8748"/>
                        <a14:foregroundMark x1="25417" y1="8748" x2="26187" y2="8597"/>
                        <a14:foregroundMark x1="29397" y1="5581" x2="29397" y2="5581"/>
                        <a14:foregroundMark x1="29525" y1="5732" x2="29653" y2="6184"/>
                        <a14:foregroundMark x1="32734" y1="12519" x2="32606" y2="13273"/>
                        <a14:foregroundMark x1="32606" y1="13273" x2="32606" y2="13273"/>
                        <a14:foregroundMark x1="23620" y1="10256" x2="23620" y2="10256"/>
                        <a14:foregroundMark x1="37869" y1="5430" x2="37869" y2="5430"/>
                        <a14:foregroundMark x1="42234" y1="4676" x2="42234" y2="4676"/>
                        <a14:foregroundMark x1="42234" y1="4676" x2="42234" y2="4676"/>
                        <a14:foregroundMark x1="44288" y1="5279" x2="44288" y2="5279"/>
                        <a14:foregroundMark x1="44929" y1="6335" x2="45058" y2="9351"/>
                        <a14:foregroundMark x1="45058" y1="10558" x2="45058" y2="11312"/>
                        <a14:foregroundMark x1="45058" y1="11463" x2="45058" y2="11463"/>
                        <a14:foregroundMark x1="44673" y1="11765" x2="43389" y2="11916"/>
                        <a14:foregroundMark x1="41592" y1="11614" x2="37484" y2="10106"/>
                        <a14:foregroundMark x1="37356" y1="9804" x2="37356" y2="9804"/>
                        <a14:foregroundMark x1="37099" y1="9502" x2="37741" y2="9502"/>
                        <a14:foregroundMark x1="43389" y1="12821" x2="43389" y2="12821"/>
                        <a14:foregroundMark x1="43517" y1="12971" x2="43389" y2="13725"/>
                        <a14:foregroundMark x1="43132" y1="14630" x2="43132" y2="14630"/>
                        <a14:foregroundMark x1="41977" y1="14480" x2="41207" y2="14178"/>
                        <a14:foregroundMark x1="44929" y1="14178" x2="39409" y2="11312"/>
                        <a14:foregroundMark x1="36842" y1="5279" x2="43389" y2="15083"/>
                        <a14:foregroundMark x1="20539" y1="3620" x2="23877" y2="14480"/>
                        <a14:foregroundMark x1="20282" y1="3771" x2="31579" y2="15988"/>
                        <a14:foregroundMark x1="19897" y1="22172" x2="29910" y2="33183"/>
                        <a14:foregroundMark x1="30167" y1="37255" x2="20154" y2="34992"/>
                        <a14:foregroundMark x1="14121" y1="22775" x2="15019" y2="37557"/>
                        <a14:foregroundMark x1="11682" y1="38612" x2="2953" y2="22624"/>
                        <a14:foregroundMark x1="3594" y1="36199" x2="3594" y2="28507"/>
                        <a14:foregroundMark x1="3851" y1="53394" x2="11810" y2="50528"/>
                        <a14:foregroundMark x1="15661" y1="43137" x2="12965" y2="56259"/>
                        <a14:foregroundMark x1="35173" y1="18100" x2="44673" y2="16893"/>
                        <a14:foregroundMark x1="24775" y1="24284" x2="31322" y2="24434"/>
                        <a14:foregroundMark x1="79204" y1="89894" x2="71245" y2="94268"/>
                        <a14:foregroundMark x1="87035" y1="95475" x2="96919" y2="89140"/>
                        <a14:foregroundMark x1="95764" y1="84012" x2="85623" y2="84615"/>
                        <a14:foregroundMark x1="13350" y1="43891" x2="16431" y2="50528"/>
                        <a14:foregroundMark x1="15019" y1="56561" x2="14121" y2="49170"/>
                        <a14:foregroundMark x1="10013" y1="54449" x2="13479" y2="52489"/>
                        <a14:foregroundMark x1="6162" y1="44495" x2="10398" y2="51735"/>
                        <a14:foregroundMark x1="3081" y1="56561" x2="9756" y2="54449"/>
                        <a14:foregroundMark x1="2824" y1="58371" x2="3081" y2="41780"/>
                        <a14:foregroundMark x1="24775" y1="4525" x2="29910" y2="5882"/>
                        <a14:foregroundMark x1="70090" y1="82353" x2="72401" y2="85068"/>
                        <a14:foregroundMark x1="76765" y1="87783" x2="76637" y2="92006"/>
                        <a14:foregroundMark x1="81130" y1="96833" x2="69448" y2="81448"/>
                        <a14:foregroundMark x1="77920" y1="82956" x2="67522" y2="96380"/>
                        <a14:foregroundMark x1="84724" y1="82504" x2="97818" y2="97436"/>
                        <a14:foregroundMark x1="79461" y1="81900" x2="80103" y2="96983"/>
                        <a14:foregroundMark x1="95507" y1="16139" x2="86778" y2="15535"/>
                        <a14:foregroundMark x1="86650" y1="5279" x2="94737" y2="5279"/>
                        <a14:foregroundMark x1="97176" y1="8899" x2="98331" y2="17044"/>
                        <a14:foregroundMark x1="87420" y1="10407" x2="88190" y2="17496"/>
                        <a14:foregroundMark x1="86264" y1="88839" x2="86136" y2="95928"/>
                        <a14:foregroundMark x1="86008" y1="3771" x2="85879" y2="13575"/>
                        <a14:foregroundMark x1="4493" y1="85973" x2="10655" y2="85219"/>
                        <a14:foregroundMark x1="10141" y1="95928" x2="4621" y2="92459"/>
                        <a14:foregroundMark x1="12837" y1="83710" x2="13094" y2="91101"/>
                        <a14:foregroundMark x1="13992" y1="95475" x2="6290" y2="88839"/>
                        <a14:foregroundMark x1="47754" y1="4676" x2="48652" y2="13725"/>
                        <a14:foregroundMark x1="77664" y1="96078" x2="72529" y2="95626"/>
                        <a14:foregroundMark x1="5006" y1="83107" x2="12709" y2="82805"/>
                        <a14:foregroundMark x1="15404" y1="85822" x2="14249" y2="94419"/>
                        <a14:foregroundMark x1="14249" y1="97888" x2="6932" y2="96078"/>
                        <a14:foregroundMark x1="2182" y1="83560" x2="3338" y2="91704"/>
                      </a14:backgroundRemoval>
                    </a14:imgEffect>
                  </a14:imgLayer>
                </a14:imgProps>
              </a:ext>
            </a:extLst>
          </a:blip>
          <a:srcRect l="49918" t="59848"/>
          <a:stretch/>
        </p:blipFill>
        <p:spPr>
          <a:xfrm rot="5400000">
            <a:off x="-435696" y="3582679"/>
            <a:ext cx="2743200" cy="1871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29" y1="11463" x2="26829" y2="11463"/>
                        <a14:foregroundMark x1="41592" y1="7541" x2="41592" y2="7541"/>
                        <a14:foregroundMark x1="26829" y1="33333" x2="26829" y2="33333"/>
                        <a14:foregroundMark x1="8216" y1="30166" x2="8216" y2="30166"/>
                        <a14:foregroundMark x1="9499" y1="46908" x2="9499" y2="46908"/>
                        <a14:foregroundMark x1="22978" y1="64706" x2="22978" y2="64706"/>
                        <a14:foregroundMark x1="7702" y1="87783" x2="7702" y2="87783"/>
                        <a14:foregroundMark x1="73556" y1="87481" x2="73556" y2="87481"/>
                        <a14:foregroundMark x1="89987" y1="86878" x2="89987" y2="86878"/>
                        <a14:foregroundMark x1="80873" y1="68627" x2="80873" y2="68627"/>
                        <a14:foregroundMark x1="93068" y1="9653" x2="93068" y2="9653"/>
                        <a14:foregroundMark x1="28241" y1="88537" x2="28241" y2="88537"/>
                        <a14:foregroundMark x1="58151" y1="88839" x2="58151" y2="88839"/>
                        <a14:foregroundMark x1="43261" y1="32428" x2="43261" y2="32428"/>
                        <a14:foregroundMark x1="73556" y1="6787" x2="73556" y2="6787"/>
                        <a14:foregroundMark x1="18228" y1="12368" x2="18228" y2="12368"/>
                        <a14:foregroundMark x1="39024" y1="15083" x2="39024" y2="15083"/>
                        <a14:foregroundMark x1="92811" y1="10709" x2="92811" y2="10709"/>
                        <a14:foregroundMark x1="77535" y1="76320" x2="77535" y2="76320"/>
                        <a14:foregroundMark x1="77792" y1="85520" x2="77792" y2="85520"/>
                        <a14:foregroundMark x1="92811" y1="87029" x2="92811" y2="87029"/>
                        <a14:foregroundMark x1="58023" y1="87330" x2="58023" y2="87330"/>
                        <a14:foregroundMark x1="23492" y1="83710" x2="23492" y2="83710"/>
                        <a14:foregroundMark x1="24519" y1="73756" x2="24519" y2="73756"/>
                        <a14:foregroundMark x1="12709" y1="89593" x2="12709" y2="89593"/>
                        <a14:foregroundMark x1="13222" y1="55354" x2="13222" y2="55354"/>
                        <a14:foregroundMark x1="13222" y1="55354" x2="13222" y2="55354"/>
                        <a14:foregroundMark x1="13350" y1="48718" x2="13350" y2="48718"/>
                        <a14:foregroundMark x1="13350" y1="48718" x2="13350" y2="48718"/>
                        <a14:foregroundMark x1="7189" y1="55204" x2="7189" y2="55204"/>
                        <a14:foregroundMark x1="5006" y1="45852" x2="5006" y2="45852"/>
                        <a14:foregroundMark x1="11938" y1="45852" x2="11938" y2="45852"/>
                        <a14:foregroundMark x1="4108" y1="48567" x2="4108" y2="48567"/>
                        <a14:foregroundMark x1="8729" y1="33183" x2="8729" y2="33183"/>
                        <a14:foregroundMark x1="11297" y1="22775" x2="11297" y2="22775"/>
                        <a14:foregroundMark x1="6804" y1="25490" x2="6804" y2="25490"/>
                        <a14:foregroundMark x1="19769" y1="24736" x2="19769" y2="24736"/>
                        <a14:foregroundMark x1="23620" y1="30015" x2="23620" y2="30015"/>
                        <a14:foregroundMark x1="25289" y1="28205" x2="25289" y2="28205"/>
                        <a14:foregroundMark x1="27728" y1="23379" x2="27728" y2="23379"/>
                        <a14:foregroundMark x1="29910" y1="27149" x2="29910" y2="27149"/>
                        <a14:foregroundMark x1="25802" y1="30769" x2="25802" y2="30769"/>
                        <a14:foregroundMark x1="25289" y1="32881" x2="25289" y2="32881"/>
                        <a14:foregroundMark x1="25546" y1="13424" x2="25546" y2="13424"/>
                        <a14:foregroundMark x1="25417" y1="8748" x2="25417" y2="8748"/>
                        <a14:foregroundMark x1="25417" y1="8748" x2="26187" y2="8597"/>
                        <a14:foregroundMark x1="29397" y1="5581" x2="29397" y2="5581"/>
                        <a14:foregroundMark x1="29525" y1="5732" x2="29653" y2="6184"/>
                        <a14:foregroundMark x1="32734" y1="12519" x2="32606" y2="13273"/>
                        <a14:foregroundMark x1="32606" y1="13273" x2="32606" y2="13273"/>
                        <a14:foregroundMark x1="23620" y1="10256" x2="23620" y2="10256"/>
                        <a14:foregroundMark x1="37869" y1="5430" x2="37869" y2="5430"/>
                        <a14:foregroundMark x1="42234" y1="4676" x2="42234" y2="4676"/>
                        <a14:foregroundMark x1="42234" y1="4676" x2="42234" y2="4676"/>
                        <a14:foregroundMark x1="44288" y1="5279" x2="44288" y2="5279"/>
                        <a14:foregroundMark x1="44929" y1="6335" x2="45058" y2="9351"/>
                        <a14:foregroundMark x1="45058" y1="10558" x2="45058" y2="11312"/>
                        <a14:foregroundMark x1="45058" y1="11463" x2="45058" y2="11463"/>
                        <a14:foregroundMark x1="44673" y1="11765" x2="43389" y2="11916"/>
                        <a14:foregroundMark x1="41592" y1="11614" x2="37484" y2="10106"/>
                        <a14:foregroundMark x1="37356" y1="9804" x2="37356" y2="9804"/>
                        <a14:foregroundMark x1="37099" y1="9502" x2="37741" y2="9502"/>
                        <a14:foregroundMark x1="43389" y1="12821" x2="43389" y2="12821"/>
                        <a14:foregroundMark x1="43517" y1="12971" x2="43389" y2="13725"/>
                        <a14:foregroundMark x1="43132" y1="14630" x2="43132" y2="14630"/>
                        <a14:foregroundMark x1="41977" y1="14480" x2="41207" y2="14178"/>
                        <a14:foregroundMark x1="44929" y1="14178" x2="39409" y2="11312"/>
                        <a14:foregroundMark x1="36842" y1="5279" x2="43389" y2="15083"/>
                        <a14:foregroundMark x1="20539" y1="3620" x2="23877" y2="14480"/>
                        <a14:foregroundMark x1="20282" y1="3771" x2="31579" y2="15988"/>
                        <a14:foregroundMark x1="19897" y1="22172" x2="29910" y2="33183"/>
                        <a14:foregroundMark x1="30167" y1="37255" x2="20154" y2="34992"/>
                        <a14:foregroundMark x1="14121" y1="22775" x2="15019" y2="37557"/>
                        <a14:foregroundMark x1="11682" y1="38612" x2="2953" y2="22624"/>
                        <a14:foregroundMark x1="3594" y1="36199" x2="3594" y2="28507"/>
                        <a14:foregroundMark x1="3851" y1="53394" x2="11810" y2="50528"/>
                        <a14:foregroundMark x1="15661" y1="43137" x2="12965" y2="56259"/>
                        <a14:foregroundMark x1="35173" y1="18100" x2="44673" y2="16893"/>
                        <a14:foregroundMark x1="24775" y1="24284" x2="31322" y2="24434"/>
                        <a14:foregroundMark x1="79204" y1="89894" x2="71245" y2="94268"/>
                        <a14:foregroundMark x1="87035" y1="95475" x2="96919" y2="89140"/>
                        <a14:foregroundMark x1="95764" y1="84012" x2="85623" y2="84615"/>
                        <a14:foregroundMark x1="13350" y1="43891" x2="16431" y2="50528"/>
                        <a14:foregroundMark x1="15019" y1="56561" x2="14121" y2="49170"/>
                        <a14:foregroundMark x1="10013" y1="54449" x2="13479" y2="52489"/>
                        <a14:foregroundMark x1="6162" y1="44495" x2="10398" y2="51735"/>
                        <a14:foregroundMark x1="3081" y1="56561" x2="9756" y2="54449"/>
                        <a14:foregroundMark x1="2824" y1="58371" x2="3081" y2="41780"/>
                        <a14:foregroundMark x1="24775" y1="4525" x2="29910" y2="5882"/>
                        <a14:foregroundMark x1="70090" y1="82353" x2="72401" y2="85068"/>
                        <a14:foregroundMark x1="76765" y1="87783" x2="76637" y2="92006"/>
                        <a14:foregroundMark x1="81130" y1="96833" x2="69448" y2="81448"/>
                        <a14:foregroundMark x1="77920" y1="82956" x2="67522" y2="96380"/>
                        <a14:foregroundMark x1="84724" y1="82504" x2="97818" y2="97436"/>
                        <a14:foregroundMark x1="79461" y1="81900" x2="80103" y2="96983"/>
                        <a14:foregroundMark x1="95507" y1="16139" x2="86778" y2="15535"/>
                        <a14:foregroundMark x1="86650" y1="5279" x2="94737" y2="5279"/>
                        <a14:foregroundMark x1="97176" y1="8899" x2="98331" y2="17044"/>
                        <a14:foregroundMark x1="87420" y1="10407" x2="88190" y2="17496"/>
                        <a14:foregroundMark x1="86264" y1="88839" x2="86136" y2="95928"/>
                        <a14:foregroundMark x1="86008" y1="3771" x2="85879" y2="13575"/>
                        <a14:foregroundMark x1="4493" y1="85973" x2="10655" y2="85219"/>
                        <a14:foregroundMark x1="10141" y1="95928" x2="4621" y2="92459"/>
                        <a14:foregroundMark x1="12837" y1="83710" x2="13094" y2="91101"/>
                        <a14:foregroundMark x1="13992" y1="95475" x2="6290" y2="88839"/>
                        <a14:foregroundMark x1="47754" y1="4676" x2="48652" y2="13725"/>
                        <a14:foregroundMark x1="77664" y1="96078" x2="72529" y2="95626"/>
                        <a14:foregroundMark x1="5006" y1="83107" x2="12709" y2="82805"/>
                        <a14:foregroundMark x1="15404" y1="85822" x2="14249" y2="94419"/>
                        <a14:foregroundMark x1="14249" y1="97888" x2="6932" y2="96078"/>
                        <a14:foregroundMark x1="2182" y1="83560" x2="3338" y2="91704"/>
                        <a14:foregroundMark x1="22336" y1="16591" x2="22336" y2="16591"/>
                        <a14:foregroundMark x1="22336" y1="16591" x2="22336" y2="16591"/>
                        <a14:foregroundMark x1="28241" y1="16290" x2="28241" y2="16290"/>
                        <a14:backgroundMark x1="70090" y1="31373" x2="70090" y2="31373"/>
                        <a14:backgroundMark x1="53787" y1="64857" x2="53787" y2="64857"/>
                        <a14:backgroundMark x1="93068" y1="68929" x2="93068" y2="68929"/>
                        <a14:backgroundMark x1="89089" y1="51282" x2="89089" y2="51282"/>
                        <a14:backgroundMark x1="72914" y1="51131" x2="72914" y2="51131"/>
                        <a14:backgroundMark x1="31322" y1="57768" x2="31322" y2="57768"/>
                        <a14:backgroundMark x1="30552" y1="43439" x2="30552" y2="43439"/>
                      </a14:backgroundRemoval>
                    </a14:imgEffect>
                  </a14:imgLayer>
                </a14:imgProps>
              </a:ext>
            </a:extLst>
          </a:blip>
          <a:srcRect t="60195" r="65688"/>
          <a:stretch/>
        </p:blipFill>
        <p:spPr>
          <a:xfrm>
            <a:off x="10350693" y="5039997"/>
            <a:ext cx="1841308" cy="1818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918" t="59850" b="654"/>
          <a:stretch/>
        </p:blipFill>
        <p:spPr>
          <a:xfrm rot="16200000">
            <a:off x="9822419" y="466176"/>
            <a:ext cx="2835758" cy="1903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3763"/>
          <a:stretch/>
        </p:blipFill>
        <p:spPr>
          <a:xfrm>
            <a:off x="932479" y="4947764"/>
            <a:ext cx="1852894" cy="1910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74173" y="1304790"/>
            <a:ext cx="2087476" cy="136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2208" y="3577809"/>
            <a:ext cx="2940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2628900" algn="l"/>
              </a:tabLst>
            </a:pPr>
            <a:r>
              <a:rPr lang="en-US" sz="2400" b="1" i="1" dirty="0" smtClean="0">
                <a:solidFill>
                  <a:srgbClr val="5F5F5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February 2019</a:t>
            </a:r>
            <a:endParaRPr lang="en-US" sz="3200" i="1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29" y1="11463" x2="26829" y2="11463"/>
                        <a14:foregroundMark x1="41592" y1="7541" x2="41592" y2="7541"/>
                        <a14:foregroundMark x1="26829" y1="33333" x2="26829" y2="33333"/>
                        <a14:foregroundMark x1="8216" y1="30166" x2="8216" y2="30166"/>
                        <a14:foregroundMark x1="9499" y1="46908" x2="9499" y2="46908"/>
                        <a14:foregroundMark x1="22978" y1="64706" x2="22978" y2="64706"/>
                        <a14:foregroundMark x1="7702" y1="87783" x2="7702" y2="87783"/>
                        <a14:foregroundMark x1="73556" y1="87481" x2="73556" y2="87481"/>
                        <a14:foregroundMark x1="89987" y1="86878" x2="89987" y2="86878"/>
                        <a14:foregroundMark x1="80873" y1="68627" x2="80873" y2="68627"/>
                        <a14:foregroundMark x1="93068" y1="9653" x2="93068" y2="9653"/>
                        <a14:foregroundMark x1="28241" y1="88537" x2="28241" y2="88537"/>
                        <a14:foregroundMark x1="58151" y1="88839" x2="58151" y2="88839"/>
                        <a14:foregroundMark x1="43261" y1="32428" x2="43261" y2="32428"/>
                        <a14:foregroundMark x1="73556" y1="6787" x2="73556" y2="6787"/>
                        <a14:foregroundMark x1="18228" y1="12368" x2="18228" y2="12368"/>
                        <a14:foregroundMark x1="39024" y1="15083" x2="39024" y2="15083"/>
                        <a14:foregroundMark x1="92811" y1="10709" x2="92811" y2="10709"/>
                        <a14:foregroundMark x1="77535" y1="76320" x2="77535" y2="76320"/>
                        <a14:foregroundMark x1="77792" y1="85520" x2="77792" y2="85520"/>
                        <a14:foregroundMark x1="92811" y1="87029" x2="92811" y2="87029"/>
                        <a14:foregroundMark x1="58023" y1="87330" x2="58023" y2="87330"/>
                        <a14:foregroundMark x1="23492" y1="83710" x2="23492" y2="83710"/>
                        <a14:foregroundMark x1="24519" y1="73756" x2="24519" y2="73756"/>
                        <a14:foregroundMark x1="12709" y1="89593" x2="12709" y2="89593"/>
                        <a14:foregroundMark x1="13222" y1="55354" x2="13222" y2="55354"/>
                        <a14:foregroundMark x1="13222" y1="55354" x2="13222" y2="55354"/>
                        <a14:foregroundMark x1="13350" y1="48718" x2="13350" y2="48718"/>
                        <a14:foregroundMark x1="13350" y1="48718" x2="13350" y2="48718"/>
                        <a14:foregroundMark x1="7189" y1="55204" x2="7189" y2="55204"/>
                        <a14:foregroundMark x1="5006" y1="45852" x2="5006" y2="45852"/>
                        <a14:foregroundMark x1="11938" y1="45852" x2="11938" y2="45852"/>
                        <a14:foregroundMark x1="4108" y1="48567" x2="4108" y2="48567"/>
                        <a14:foregroundMark x1="8729" y1="33183" x2="8729" y2="33183"/>
                        <a14:foregroundMark x1="11297" y1="22775" x2="11297" y2="22775"/>
                        <a14:foregroundMark x1="6804" y1="25490" x2="6804" y2="25490"/>
                        <a14:foregroundMark x1="19769" y1="24736" x2="19769" y2="24736"/>
                        <a14:foregroundMark x1="23620" y1="30015" x2="23620" y2="30015"/>
                        <a14:foregroundMark x1="25289" y1="28205" x2="25289" y2="28205"/>
                        <a14:foregroundMark x1="27728" y1="23379" x2="27728" y2="23379"/>
                        <a14:foregroundMark x1="29910" y1="27149" x2="29910" y2="27149"/>
                        <a14:foregroundMark x1="25802" y1="30769" x2="25802" y2="30769"/>
                        <a14:foregroundMark x1="25289" y1="32881" x2="25289" y2="32881"/>
                        <a14:foregroundMark x1="25546" y1="13424" x2="25546" y2="13424"/>
                        <a14:foregroundMark x1="25417" y1="8748" x2="25417" y2="8748"/>
                        <a14:foregroundMark x1="25417" y1="8748" x2="26187" y2="8597"/>
                        <a14:foregroundMark x1="29397" y1="5581" x2="29397" y2="5581"/>
                        <a14:foregroundMark x1="29525" y1="5732" x2="29653" y2="6184"/>
                        <a14:foregroundMark x1="32734" y1="12519" x2="32606" y2="13273"/>
                        <a14:foregroundMark x1="32606" y1="13273" x2="32606" y2="13273"/>
                        <a14:foregroundMark x1="23620" y1="10256" x2="23620" y2="10256"/>
                        <a14:foregroundMark x1="37869" y1="5430" x2="37869" y2="5430"/>
                        <a14:foregroundMark x1="42234" y1="4676" x2="42234" y2="4676"/>
                        <a14:foregroundMark x1="42234" y1="4676" x2="42234" y2="4676"/>
                        <a14:foregroundMark x1="44288" y1="5279" x2="44288" y2="5279"/>
                        <a14:foregroundMark x1="44929" y1="6335" x2="45058" y2="9351"/>
                        <a14:foregroundMark x1="45058" y1="10558" x2="45058" y2="11312"/>
                        <a14:foregroundMark x1="45058" y1="11463" x2="45058" y2="11463"/>
                        <a14:foregroundMark x1="44673" y1="11765" x2="43389" y2="11916"/>
                        <a14:foregroundMark x1="41592" y1="11614" x2="37484" y2="10106"/>
                        <a14:foregroundMark x1="37356" y1="9804" x2="37356" y2="9804"/>
                        <a14:foregroundMark x1="37099" y1="9502" x2="37741" y2="9502"/>
                        <a14:foregroundMark x1="43389" y1="12821" x2="43389" y2="12821"/>
                        <a14:foregroundMark x1="43517" y1="12971" x2="43389" y2="13725"/>
                        <a14:foregroundMark x1="43132" y1="14630" x2="43132" y2="14630"/>
                        <a14:foregroundMark x1="41977" y1="14480" x2="41207" y2="14178"/>
                        <a14:foregroundMark x1="44929" y1="14178" x2="39409" y2="11312"/>
                        <a14:foregroundMark x1="36842" y1="5279" x2="43389" y2="15083"/>
                        <a14:foregroundMark x1="20539" y1="3620" x2="23877" y2="14480"/>
                        <a14:foregroundMark x1="20282" y1="3771" x2="31579" y2="15988"/>
                        <a14:foregroundMark x1="19897" y1="22172" x2="29910" y2="33183"/>
                        <a14:foregroundMark x1="30167" y1="37255" x2="20154" y2="34992"/>
                        <a14:foregroundMark x1="14121" y1="22775" x2="15019" y2="37557"/>
                        <a14:foregroundMark x1="11682" y1="38612" x2="2953" y2="22624"/>
                        <a14:foregroundMark x1="3594" y1="36199" x2="3594" y2="28507"/>
                        <a14:foregroundMark x1="3851" y1="53394" x2="11810" y2="50528"/>
                        <a14:foregroundMark x1="15661" y1="43137" x2="12965" y2="56259"/>
                        <a14:foregroundMark x1="35173" y1="18100" x2="44673" y2="16893"/>
                        <a14:foregroundMark x1="24775" y1="24284" x2="31322" y2="24434"/>
                        <a14:foregroundMark x1="79204" y1="89894" x2="71245" y2="94268"/>
                        <a14:foregroundMark x1="87035" y1="95475" x2="96919" y2="89140"/>
                        <a14:foregroundMark x1="95764" y1="84012" x2="85623" y2="84615"/>
                        <a14:foregroundMark x1="13350" y1="43891" x2="16431" y2="50528"/>
                        <a14:foregroundMark x1="15019" y1="56561" x2="14121" y2="49170"/>
                        <a14:foregroundMark x1="10013" y1="54449" x2="13479" y2="52489"/>
                        <a14:foregroundMark x1="6162" y1="44495" x2="10398" y2="51735"/>
                        <a14:foregroundMark x1="3081" y1="56561" x2="9756" y2="54449"/>
                        <a14:foregroundMark x1="2824" y1="58371" x2="3081" y2="41780"/>
                        <a14:foregroundMark x1="24775" y1="4525" x2="29910" y2="5882"/>
                        <a14:foregroundMark x1="70090" y1="82353" x2="72401" y2="85068"/>
                        <a14:foregroundMark x1="76765" y1="87783" x2="76637" y2="92006"/>
                        <a14:foregroundMark x1="81130" y1="96833" x2="69448" y2="81448"/>
                        <a14:foregroundMark x1="77920" y1="82956" x2="67522" y2="96380"/>
                        <a14:foregroundMark x1="84724" y1="82504" x2="97818" y2="97436"/>
                        <a14:foregroundMark x1="79461" y1="81900" x2="80103" y2="96983"/>
                        <a14:foregroundMark x1="95507" y1="16139" x2="86778" y2="15535"/>
                        <a14:foregroundMark x1="86650" y1="5279" x2="94737" y2="5279"/>
                        <a14:foregroundMark x1="97176" y1="8899" x2="98331" y2="17044"/>
                        <a14:foregroundMark x1="87420" y1="10407" x2="88190" y2="17496"/>
                        <a14:foregroundMark x1="86264" y1="88839" x2="86136" y2="95928"/>
                        <a14:foregroundMark x1="86008" y1="3771" x2="85879" y2="13575"/>
                        <a14:foregroundMark x1="4493" y1="85973" x2="10655" y2="85219"/>
                        <a14:foregroundMark x1="10141" y1="95928" x2="4621" y2="92459"/>
                        <a14:foregroundMark x1="12837" y1="83710" x2="13094" y2="91101"/>
                        <a14:foregroundMark x1="13992" y1="95475" x2="6290" y2="88839"/>
                        <a14:foregroundMark x1="47754" y1="4676" x2="48652" y2="13725"/>
                        <a14:foregroundMark x1="77664" y1="96078" x2="72529" y2="95626"/>
                        <a14:foregroundMark x1="5006" y1="83107" x2="12709" y2="82805"/>
                        <a14:foregroundMark x1="15404" y1="85822" x2="14249" y2="94419"/>
                        <a14:foregroundMark x1="14249" y1="97888" x2="6932" y2="96078"/>
                        <a14:foregroundMark x1="2182" y1="83560" x2="3338" y2="91704"/>
                        <a14:foregroundMark x1="22336" y1="16591" x2="22336" y2="16591"/>
                        <a14:foregroundMark x1="22336" y1="16591" x2="22336" y2="16591"/>
                        <a14:foregroundMark x1="28241" y1="16290" x2="28241" y2="16290"/>
                        <a14:backgroundMark x1="70090" y1="31373" x2="70090" y2="31373"/>
                        <a14:backgroundMark x1="53787" y1="64857" x2="53787" y2="64857"/>
                        <a14:backgroundMark x1="93068" y1="68929" x2="93068" y2="68929"/>
                        <a14:backgroundMark x1="89089" y1="51282" x2="89089" y2="51282"/>
                        <a14:backgroundMark x1="72914" y1="51131" x2="72914" y2="51131"/>
                        <a14:backgroundMark x1="31322" y1="57768" x2="31322" y2="57768"/>
                        <a14:backgroundMark x1="30552" y1="43439" x2="30552" y2="43439"/>
                      </a14:backgroundRemoval>
                    </a14:imgEffect>
                  </a14:imgLayer>
                </a14:imgProps>
              </a:ext>
            </a:extLst>
          </a:blip>
          <a:srcRect r="49488" b="59761"/>
          <a:stretch/>
        </p:blipFill>
        <p:spPr>
          <a:xfrm>
            <a:off x="2" y="0"/>
            <a:ext cx="2755258" cy="1868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70" y="4947764"/>
            <a:ext cx="3786328" cy="1094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5401" y="2191571"/>
            <a:ext cx="811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C75B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CONGESTION MANAGEMENT PROCESS</a:t>
            </a:r>
            <a:endParaRPr lang="en-US" sz="2800" b="1" dirty="0">
              <a:solidFill>
                <a:srgbClr val="1C75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29" y1="11463" x2="26829" y2="11463"/>
                        <a14:foregroundMark x1="41592" y1="7541" x2="41592" y2="7541"/>
                        <a14:foregroundMark x1="26829" y1="33333" x2="26829" y2="33333"/>
                        <a14:foregroundMark x1="8216" y1="30166" x2="8216" y2="30166"/>
                        <a14:foregroundMark x1="9499" y1="46908" x2="9499" y2="46908"/>
                        <a14:foregroundMark x1="22978" y1="64706" x2="22978" y2="64706"/>
                        <a14:foregroundMark x1="7702" y1="87783" x2="7702" y2="87783"/>
                        <a14:foregroundMark x1="73556" y1="87481" x2="73556" y2="87481"/>
                        <a14:foregroundMark x1="89987" y1="86878" x2="89987" y2="86878"/>
                        <a14:foregroundMark x1="80873" y1="68627" x2="80873" y2="68627"/>
                        <a14:foregroundMark x1="93068" y1="9653" x2="93068" y2="9653"/>
                        <a14:foregroundMark x1="28241" y1="88537" x2="28241" y2="88537"/>
                        <a14:foregroundMark x1="58151" y1="88839" x2="58151" y2="88839"/>
                        <a14:foregroundMark x1="43261" y1="32428" x2="43261" y2="32428"/>
                        <a14:foregroundMark x1="73556" y1="6787" x2="73556" y2="6787"/>
                        <a14:foregroundMark x1="18228" y1="12368" x2="18228" y2="12368"/>
                        <a14:foregroundMark x1="39024" y1="15083" x2="39024" y2="15083"/>
                        <a14:foregroundMark x1="92811" y1="10709" x2="92811" y2="10709"/>
                        <a14:foregroundMark x1="77535" y1="76320" x2="77535" y2="76320"/>
                        <a14:foregroundMark x1="77792" y1="85520" x2="77792" y2="85520"/>
                        <a14:foregroundMark x1="92811" y1="87029" x2="92811" y2="87029"/>
                        <a14:foregroundMark x1="58023" y1="87330" x2="58023" y2="87330"/>
                        <a14:foregroundMark x1="23492" y1="83710" x2="23492" y2="83710"/>
                        <a14:foregroundMark x1="24519" y1="73756" x2="24519" y2="73756"/>
                        <a14:foregroundMark x1="12709" y1="89593" x2="12709" y2="89593"/>
                        <a14:foregroundMark x1="13222" y1="55354" x2="13222" y2="55354"/>
                        <a14:foregroundMark x1="13222" y1="55354" x2="13222" y2="55354"/>
                        <a14:foregroundMark x1="13350" y1="48718" x2="13350" y2="48718"/>
                        <a14:foregroundMark x1="13350" y1="48718" x2="13350" y2="48718"/>
                        <a14:foregroundMark x1="7189" y1="55204" x2="7189" y2="55204"/>
                        <a14:foregroundMark x1="5006" y1="45852" x2="5006" y2="45852"/>
                        <a14:foregroundMark x1="11938" y1="45852" x2="11938" y2="45852"/>
                        <a14:foregroundMark x1="4108" y1="48567" x2="4108" y2="48567"/>
                        <a14:foregroundMark x1="8729" y1="33183" x2="8729" y2="33183"/>
                        <a14:foregroundMark x1="11297" y1="22775" x2="11297" y2="22775"/>
                        <a14:foregroundMark x1="6804" y1="25490" x2="6804" y2="25490"/>
                        <a14:foregroundMark x1="19769" y1="24736" x2="19769" y2="24736"/>
                        <a14:foregroundMark x1="23620" y1="30015" x2="23620" y2="30015"/>
                        <a14:foregroundMark x1="25289" y1="28205" x2="25289" y2="28205"/>
                        <a14:foregroundMark x1="27728" y1="23379" x2="27728" y2="23379"/>
                        <a14:foregroundMark x1="29910" y1="27149" x2="29910" y2="27149"/>
                        <a14:foregroundMark x1="25802" y1="30769" x2="25802" y2="30769"/>
                        <a14:foregroundMark x1="25289" y1="32881" x2="25289" y2="32881"/>
                        <a14:foregroundMark x1="25546" y1="13424" x2="25546" y2="13424"/>
                        <a14:foregroundMark x1="25417" y1="8748" x2="25417" y2="8748"/>
                        <a14:foregroundMark x1="25417" y1="8748" x2="26187" y2="8597"/>
                        <a14:foregroundMark x1="29397" y1="5581" x2="29397" y2="5581"/>
                        <a14:foregroundMark x1="29525" y1="5732" x2="29653" y2="6184"/>
                        <a14:foregroundMark x1="32734" y1="12519" x2="32606" y2="13273"/>
                        <a14:foregroundMark x1="32606" y1="13273" x2="32606" y2="13273"/>
                        <a14:foregroundMark x1="23620" y1="10256" x2="23620" y2="10256"/>
                        <a14:foregroundMark x1="37869" y1="5430" x2="37869" y2="5430"/>
                        <a14:foregroundMark x1="42234" y1="4676" x2="42234" y2="4676"/>
                        <a14:foregroundMark x1="42234" y1="4676" x2="42234" y2="4676"/>
                        <a14:foregroundMark x1="44288" y1="5279" x2="44288" y2="5279"/>
                        <a14:foregroundMark x1="44929" y1="6335" x2="45058" y2="9351"/>
                        <a14:foregroundMark x1="45058" y1="10558" x2="45058" y2="11312"/>
                        <a14:foregroundMark x1="45058" y1="11463" x2="45058" y2="11463"/>
                        <a14:foregroundMark x1="44673" y1="11765" x2="43389" y2="11916"/>
                        <a14:foregroundMark x1="41592" y1="11614" x2="37484" y2="10106"/>
                        <a14:foregroundMark x1="37356" y1="9804" x2="37356" y2="9804"/>
                        <a14:foregroundMark x1="37099" y1="9502" x2="37741" y2="9502"/>
                        <a14:foregroundMark x1="43389" y1="12821" x2="43389" y2="12821"/>
                        <a14:foregroundMark x1="43517" y1="12971" x2="43389" y2="13725"/>
                        <a14:foregroundMark x1="43132" y1="14630" x2="43132" y2="14630"/>
                        <a14:foregroundMark x1="41977" y1="14480" x2="41207" y2="14178"/>
                        <a14:foregroundMark x1="44929" y1="14178" x2="39409" y2="11312"/>
                        <a14:foregroundMark x1="36842" y1="5279" x2="43389" y2="15083"/>
                        <a14:foregroundMark x1="20539" y1="3620" x2="23877" y2="14480"/>
                        <a14:foregroundMark x1="20282" y1="3771" x2="31579" y2="15988"/>
                        <a14:foregroundMark x1="19897" y1="22172" x2="29910" y2="33183"/>
                        <a14:foregroundMark x1="30167" y1="37255" x2="20154" y2="34992"/>
                        <a14:foregroundMark x1="14121" y1="22775" x2="15019" y2="37557"/>
                        <a14:foregroundMark x1="11682" y1="38612" x2="2953" y2="22624"/>
                        <a14:foregroundMark x1="3594" y1="36199" x2="3594" y2="28507"/>
                        <a14:foregroundMark x1="3851" y1="53394" x2="11810" y2="50528"/>
                        <a14:foregroundMark x1="15661" y1="43137" x2="12965" y2="56259"/>
                        <a14:foregroundMark x1="35173" y1="18100" x2="44673" y2="16893"/>
                        <a14:foregroundMark x1="24775" y1="24284" x2="31322" y2="24434"/>
                        <a14:foregroundMark x1="79204" y1="89894" x2="71245" y2="94268"/>
                        <a14:foregroundMark x1="87035" y1="95475" x2="96919" y2="89140"/>
                        <a14:foregroundMark x1="95764" y1="84012" x2="85623" y2="84615"/>
                        <a14:foregroundMark x1="13350" y1="43891" x2="16431" y2="50528"/>
                        <a14:foregroundMark x1="15019" y1="56561" x2="14121" y2="49170"/>
                        <a14:foregroundMark x1="10013" y1="54449" x2="13479" y2="52489"/>
                        <a14:foregroundMark x1="6162" y1="44495" x2="10398" y2="51735"/>
                        <a14:foregroundMark x1="3081" y1="56561" x2="9756" y2="54449"/>
                        <a14:foregroundMark x1="2824" y1="58371" x2="3081" y2="41780"/>
                        <a14:foregroundMark x1="24775" y1="4525" x2="29910" y2="5882"/>
                        <a14:foregroundMark x1="70090" y1="82353" x2="72401" y2="85068"/>
                        <a14:foregroundMark x1="76765" y1="87783" x2="76637" y2="92006"/>
                        <a14:foregroundMark x1="81130" y1="96833" x2="69448" y2="81448"/>
                        <a14:foregroundMark x1="77920" y1="82956" x2="67522" y2="96380"/>
                        <a14:foregroundMark x1="84724" y1="82504" x2="97818" y2="97436"/>
                        <a14:foregroundMark x1="79461" y1="81900" x2="80103" y2="96983"/>
                        <a14:foregroundMark x1="95507" y1="16139" x2="86778" y2="15535"/>
                        <a14:foregroundMark x1="86650" y1="5279" x2="94737" y2="5279"/>
                        <a14:foregroundMark x1="97176" y1="8899" x2="98331" y2="17044"/>
                        <a14:foregroundMark x1="87420" y1="10407" x2="88190" y2="17496"/>
                        <a14:foregroundMark x1="86264" y1="88839" x2="86136" y2="95928"/>
                        <a14:foregroundMark x1="86008" y1="3771" x2="85879" y2="13575"/>
                        <a14:foregroundMark x1="4493" y1="85973" x2="10655" y2="85219"/>
                        <a14:foregroundMark x1="10141" y1="95928" x2="4621" y2="92459"/>
                        <a14:foregroundMark x1="12837" y1="83710" x2="13094" y2="91101"/>
                        <a14:foregroundMark x1="13992" y1="95475" x2="6290" y2="88839"/>
                        <a14:foregroundMark x1="47754" y1="4676" x2="48652" y2="13725"/>
                        <a14:foregroundMark x1="77664" y1="96078" x2="72529" y2="95626"/>
                        <a14:foregroundMark x1="5006" y1="83107" x2="12709" y2="82805"/>
                        <a14:foregroundMark x1="15404" y1="85822" x2="14249" y2="94419"/>
                        <a14:foregroundMark x1="14249" y1="97888" x2="6932" y2="96078"/>
                        <a14:foregroundMark x1="2182" y1="83560" x2="3338" y2="91704"/>
                        <a14:foregroundMark x1="22336" y1="16591" x2="22336" y2="16591"/>
                        <a14:foregroundMark x1="22336" y1="16591" x2="22336" y2="16591"/>
                        <a14:foregroundMark x1="28241" y1="16290" x2="28241" y2="16290"/>
                        <a14:backgroundMark x1="70090" y1="31373" x2="70090" y2="31373"/>
                        <a14:backgroundMark x1="53787" y1="64857" x2="53787" y2="64857"/>
                        <a14:backgroundMark x1="93068" y1="68929" x2="93068" y2="68929"/>
                        <a14:backgroundMark x1="89089" y1="51282" x2="89089" y2="51282"/>
                        <a14:backgroundMark x1="72914" y1="51131" x2="72914" y2="51131"/>
                        <a14:backgroundMark x1="31322" y1="57768" x2="31322" y2="57768"/>
                        <a14:backgroundMark x1="30552" y1="43439" x2="30552" y2="43439"/>
                      </a14:backgroundRemoval>
                    </a14:imgEffect>
                  </a14:imgLayer>
                </a14:imgProps>
              </a:ext>
            </a:extLst>
          </a:blip>
          <a:srcRect l="66582" b="59761"/>
          <a:stretch/>
        </p:blipFill>
        <p:spPr>
          <a:xfrm>
            <a:off x="9429594" y="12443"/>
            <a:ext cx="1810704" cy="18556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35401" y="2623080"/>
            <a:ext cx="277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54D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DRAFT</a:t>
            </a:r>
            <a:endParaRPr lang="en-US" sz="2800" b="1" dirty="0">
              <a:solidFill>
                <a:srgbClr val="F54D5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29" y1="11463" x2="26829" y2="11463"/>
                        <a14:foregroundMark x1="41592" y1="7541" x2="41592" y2="7541"/>
                        <a14:foregroundMark x1="26829" y1="33333" x2="26829" y2="33333"/>
                        <a14:foregroundMark x1="8216" y1="30166" x2="8216" y2="30166"/>
                        <a14:foregroundMark x1="9499" y1="46908" x2="9499" y2="46908"/>
                        <a14:foregroundMark x1="22978" y1="64706" x2="22978" y2="64706"/>
                        <a14:foregroundMark x1="7702" y1="87783" x2="7702" y2="87783"/>
                        <a14:foregroundMark x1="73556" y1="87481" x2="73556" y2="87481"/>
                        <a14:foregroundMark x1="89987" y1="86878" x2="89987" y2="86878"/>
                        <a14:foregroundMark x1="80873" y1="68627" x2="80873" y2="68627"/>
                        <a14:foregroundMark x1="93068" y1="9653" x2="93068" y2="9653"/>
                        <a14:foregroundMark x1="28241" y1="88537" x2="28241" y2="88537"/>
                        <a14:foregroundMark x1="58151" y1="88839" x2="58151" y2="88839"/>
                        <a14:foregroundMark x1="43261" y1="32428" x2="43261" y2="32428"/>
                        <a14:foregroundMark x1="73556" y1="6787" x2="73556" y2="6787"/>
                        <a14:foregroundMark x1="18228" y1="12368" x2="18228" y2="12368"/>
                        <a14:foregroundMark x1="39024" y1="15083" x2="39024" y2="15083"/>
                        <a14:foregroundMark x1="92811" y1="10709" x2="92811" y2="10709"/>
                        <a14:foregroundMark x1="77535" y1="76320" x2="77535" y2="76320"/>
                        <a14:foregroundMark x1="77792" y1="85520" x2="77792" y2="85520"/>
                        <a14:foregroundMark x1="92811" y1="87029" x2="92811" y2="87029"/>
                        <a14:foregroundMark x1="58023" y1="87330" x2="58023" y2="87330"/>
                        <a14:foregroundMark x1="23492" y1="83710" x2="23492" y2="83710"/>
                        <a14:foregroundMark x1="24519" y1="73756" x2="24519" y2="73756"/>
                        <a14:foregroundMark x1="12709" y1="89593" x2="12709" y2="89593"/>
                        <a14:foregroundMark x1="13222" y1="55354" x2="13222" y2="55354"/>
                        <a14:foregroundMark x1="13222" y1="55354" x2="13222" y2="55354"/>
                        <a14:foregroundMark x1="13350" y1="48718" x2="13350" y2="48718"/>
                        <a14:foregroundMark x1="13350" y1="48718" x2="13350" y2="48718"/>
                        <a14:foregroundMark x1="7189" y1="55204" x2="7189" y2="55204"/>
                        <a14:foregroundMark x1="5006" y1="45852" x2="5006" y2="45852"/>
                        <a14:foregroundMark x1="11938" y1="45852" x2="11938" y2="45852"/>
                        <a14:foregroundMark x1="4108" y1="48567" x2="4108" y2="48567"/>
                        <a14:foregroundMark x1="8729" y1="33183" x2="8729" y2="33183"/>
                        <a14:foregroundMark x1="11297" y1="22775" x2="11297" y2="22775"/>
                        <a14:foregroundMark x1="6804" y1="25490" x2="6804" y2="25490"/>
                        <a14:foregroundMark x1="19769" y1="24736" x2="19769" y2="24736"/>
                        <a14:foregroundMark x1="23620" y1="30015" x2="23620" y2="30015"/>
                        <a14:foregroundMark x1="25289" y1="28205" x2="25289" y2="28205"/>
                        <a14:foregroundMark x1="27728" y1="23379" x2="27728" y2="23379"/>
                        <a14:foregroundMark x1="29910" y1="27149" x2="29910" y2="27149"/>
                        <a14:foregroundMark x1="25802" y1="30769" x2="25802" y2="30769"/>
                        <a14:foregroundMark x1="25289" y1="32881" x2="25289" y2="32881"/>
                        <a14:foregroundMark x1="25546" y1="13424" x2="25546" y2="13424"/>
                        <a14:foregroundMark x1="25417" y1="8748" x2="25417" y2="8748"/>
                        <a14:foregroundMark x1="25417" y1="8748" x2="26187" y2="8597"/>
                        <a14:foregroundMark x1="29397" y1="5581" x2="29397" y2="5581"/>
                        <a14:foregroundMark x1="29525" y1="5732" x2="29653" y2="6184"/>
                        <a14:foregroundMark x1="32734" y1="12519" x2="32606" y2="13273"/>
                        <a14:foregroundMark x1="32606" y1="13273" x2="32606" y2="13273"/>
                        <a14:foregroundMark x1="23620" y1="10256" x2="23620" y2="10256"/>
                        <a14:foregroundMark x1="37869" y1="5430" x2="37869" y2="5430"/>
                        <a14:foregroundMark x1="42234" y1="4676" x2="42234" y2="4676"/>
                        <a14:foregroundMark x1="42234" y1="4676" x2="42234" y2="4676"/>
                        <a14:foregroundMark x1="44288" y1="5279" x2="44288" y2="5279"/>
                        <a14:foregroundMark x1="44929" y1="6335" x2="45058" y2="9351"/>
                        <a14:foregroundMark x1="45058" y1="10558" x2="45058" y2="11312"/>
                        <a14:foregroundMark x1="45058" y1="11463" x2="45058" y2="11463"/>
                        <a14:foregroundMark x1="44673" y1="11765" x2="43389" y2="11916"/>
                        <a14:foregroundMark x1="41592" y1="11614" x2="37484" y2="10106"/>
                        <a14:foregroundMark x1="37356" y1="9804" x2="37356" y2="9804"/>
                        <a14:foregroundMark x1="37099" y1="9502" x2="37741" y2="9502"/>
                        <a14:foregroundMark x1="43389" y1="12821" x2="43389" y2="12821"/>
                        <a14:foregroundMark x1="43517" y1="12971" x2="43389" y2="13725"/>
                        <a14:foregroundMark x1="43132" y1="14630" x2="43132" y2="14630"/>
                        <a14:foregroundMark x1="41977" y1="14480" x2="41207" y2="14178"/>
                        <a14:foregroundMark x1="44929" y1="14178" x2="39409" y2="11312"/>
                        <a14:foregroundMark x1="36842" y1="5279" x2="43389" y2="15083"/>
                        <a14:foregroundMark x1="20539" y1="3620" x2="23877" y2="14480"/>
                        <a14:foregroundMark x1="20282" y1="3771" x2="31579" y2="15988"/>
                        <a14:foregroundMark x1="19897" y1="22172" x2="29910" y2="33183"/>
                        <a14:foregroundMark x1="30167" y1="37255" x2="20154" y2="34992"/>
                        <a14:foregroundMark x1="14121" y1="22775" x2="15019" y2="37557"/>
                        <a14:foregroundMark x1="11682" y1="38612" x2="2953" y2="22624"/>
                        <a14:foregroundMark x1="3594" y1="36199" x2="3594" y2="28507"/>
                        <a14:foregroundMark x1="3851" y1="53394" x2="11810" y2="50528"/>
                        <a14:foregroundMark x1="15661" y1="43137" x2="12965" y2="56259"/>
                        <a14:foregroundMark x1="35173" y1="18100" x2="44673" y2="16893"/>
                        <a14:foregroundMark x1="24775" y1="24284" x2="31322" y2="24434"/>
                        <a14:foregroundMark x1="79204" y1="89894" x2="71245" y2="94268"/>
                        <a14:foregroundMark x1="87035" y1="95475" x2="96919" y2="89140"/>
                        <a14:foregroundMark x1="95764" y1="84012" x2="85623" y2="84615"/>
                        <a14:foregroundMark x1="13350" y1="43891" x2="16431" y2="50528"/>
                        <a14:foregroundMark x1="15019" y1="56561" x2="14121" y2="49170"/>
                        <a14:foregroundMark x1="10013" y1="54449" x2="13479" y2="52489"/>
                        <a14:foregroundMark x1="6162" y1="44495" x2="10398" y2="51735"/>
                        <a14:foregroundMark x1="3081" y1="56561" x2="9756" y2="54449"/>
                        <a14:foregroundMark x1="2824" y1="58371" x2="3081" y2="41780"/>
                        <a14:foregroundMark x1="24775" y1="4525" x2="29910" y2="5882"/>
                        <a14:foregroundMark x1="70090" y1="82353" x2="72401" y2="85068"/>
                        <a14:foregroundMark x1="76765" y1="87783" x2="76637" y2="92006"/>
                        <a14:foregroundMark x1="81130" y1="96833" x2="69448" y2="81448"/>
                        <a14:foregroundMark x1="77920" y1="82956" x2="67522" y2="96380"/>
                        <a14:foregroundMark x1="84724" y1="82504" x2="97818" y2="97436"/>
                        <a14:foregroundMark x1="79461" y1="81900" x2="80103" y2="96983"/>
                        <a14:foregroundMark x1="95507" y1="16139" x2="86778" y2="15535"/>
                        <a14:foregroundMark x1="86650" y1="5279" x2="94737" y2="5279"/>
                        <a14:foregroundMark x1="97176" y1="8899" x2="98331" y2="17044"/>
                        <a14:foregroundMark x1="87420" y1="10407" x2="88190" y2="17496"/>
                        <a14:foregroundMark x1="86264" y1="88839" x2="86136" y2="95928"/>
                        <a14:foregroundMark x1="86008" y1="3771" x2="85879" y2="13575"/>
                        <a14:foregroundMark x1="4493" y1="85973" x2="10655" y2="85219"/>
                        <a14:foregroundMark x1="10141" y1="95928" x2="4621" y2="92459"/>
                        <a14:foregroundMark x1="12837" y1="83710" x2="13094" y2="91101"/>
                        <a14:foregroundMark x1="13992" y1="95475" x2="6290" y2="88839"/>
                        <a14:foregroundMark x1="47754" y1="4676" x2="48652" y2="13725"/>
                        <a14:foregroundMark x1="77664" y1="96078" x2="72529" y2="95626"/>
                        <a14:foregroundMark x1="5006" y1="83107" x2="12709" y2="82805"/>
                        <a14:foregroundMark x1="15404" y1="85822" x2="14249" y2="94419"/>
                        <a14:foregroundMark x1="14249" y1="97888" x2="6932" y2="96078"/>
                        <a14:foregroundMark x1="2182" y1="83560" x2="3338" y2="91704"/>
                        <a14:foregroundMark x1="22336" y1="16591" x2="22336" y2="16591"/>
                        <a14:foregroundMark x1="22336" y1="16591" x2="22336" y2="16591"/>
                        <a14:foregroundMark x1="28241" y1="16290" x2="28241" y2="16290"/>
                        <a14:backgroundMark x1="70090" y1="31373" x2="70090" y2="31373"/>
                        <a14:backgroundMark x1="53787" y1="64857" x2="53787" y2="64857"/>
                        <a14:backgroundMark x1="93068" y1="68929" x2="93068" y2="68929"/>
                        <a14:backgroundMark x1="89089" y1="51282" x2="89089" y2="51282"/>
                        <a14:backgroundMark x1="72914" y1="51131" x2="72914" y2="51131"/>
                        <a14:backgroundMark x1="31322" y1="57768" x2="31322" y2="57768"/>
                        <a14:backgroundMark x1="30552" y1="43439" x2="30552" y2="43439"/>
                      </a14:backgroundRemoval>
                    </a14:imgEffect>
                  </a14:imgLayer>
                </a14:imgProps>
              </a:ext>
            </a:extLst>
          </a:blip>
          <a:srcRect l="49731" t="60195" r="77"/>
          <a:stretch/>
        </p:blipFill>
        <p:spPr>
          <a:xfrm>
            <a:off x="8577843" y="5039997"/>
            <a:ext cx="2693504" cy="18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Pictur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r="10929"/>
          <a:stretch/>
        </p:blipFill>
        <p:spPr bwMode="auto">
          <a:xfrm>
            <a:off x="2402006" y="0"/>
            <a:ext cx="7478973" cy="68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64" y="6611779"/>
            <a:ext cx="1423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2018 FDOT Source </a:t>
            </a:r>
            <a:r>
              <a:rPr lang="en-US" sz="1000" i="1" dirty="0" smtClean="0"/>
              <a:t>Book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19004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Picture 3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1"/>
          <a:stretch/>
        </p:blipFill>
        <p:spPr bwMode="auto">
          <a:xfrm>
            <a:off x="2270293" y="-36143"/>
            <a:ext cx="7815404" cy="689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4477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Federal performance measure requirements;</a:t>
            </a:r>
          </a:p>
          <a:p>
            <a:r>
              <a:rPr lang="en-US" dirty="0" smtClean="0"/>
              <a:t>Reevaluating goals and objectives for 2045 LRTP;</a:t>
            </a:r>
          </a:p>
          <a:p>
            <a:r>
              <a:rPr lang="en-US" dirty="0" smtClean="0"/>
              <a:t>Continuing research into current measures and available data sources;</a:t>
            </a:r>
          </a:p>
          <a:p>
            <a:r>
              <a:rPr lang="en-US" dirty="0" smtClean="0"/>
              <a:t>Continue to summarize duration, intensity, and reliability through performance measures;</a:t>
            </a:r>
          </a:p>
          <a:p>
            <a:r>
              <a:rPr lang="en-US" dirty="0" smtClean="0"/>
              <a:t>Investigate solutions through alternative modes of </a:t>
            </a:r>
            <a:r>
              <a:rPr lang="en-US" dirty="0" smtClean="0"/>
              <a:t>transportation </a:t>
            </a:r>
            <a:r>
              <a:rPr lang="en-US" dirty="0" smtClean="0"/>
              <a:t>(pedestrian, cycle, transit, etc.) through 2045 RLRTP.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" b="98413" l="1452" r="98730">
                        <a14:foregroundMark x1="86933" y1="26984" x2="86933" y2="26984"/>
                        <a14:foregroundMark x1="89474" y1="53792" x2="89474" y2="53792"/>
                        <a14:foregroundMark x1="84936" y1="31922" x2="84936" y2="31922"/>
                        <a14:foregroundMark x1="16152" y1="28748" x2="16152" y2="28748"/>
                        <a14:foregroundMark x1="11071" y1="41623" x2="11071" y2="41623"/>
                        <a14:foregroundMark x1="14882" y1="29277" x2="14882" y2="29277"/>
                        <a14:foregroundMark x1="23230" y1="22046" x2="23230" y2="22046"/>
                        <a14:foregroundMark x1="14882" y1="30688" x2="14882" y2="30688"/>
                        <a14:foregroundMark x1="11252" y1="36508" x2="11252" y2="36508"/>
                        <a14:foregroundMark x1="11252" y1="36508" x2="11252" y2="36508"/>
                        <a14:foregroundMark x1="11252" y1="36508" x2="11252" y2="36508"/>
                        <a14:foregroundMark x1="12341" y1="34215" x2="12886" y2="33862"/>
                        <a14:foregroundMark x1="13249" y1="32804" x2="13249" y2="32804"/>
                        <a14:foregroundMark x1="11978" y1="64374" x2="11978" y2="64374"/>
                        <a14:foregroundMark x1="11978" y1="64374" x2="12341" y2="64903"/>
                        <a14:foregroundMark x1="21597" y1="75309" x2="21597" y2="75309"/>
                        <a14:foregroundMark x1="21960" y1="75309" x2="21960" y2="75309"/>
                        <a14:foregroundMark x1="18875" y1="71781" x2="18875" y2="71781"/>
                        <a14:foregroundMark x1="18875" y1="71605" x2="18875" y2="71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496" y="1247192"/>
            <a:ext cx="5562529" cy="545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84025" y="6550223"/>
            <a:ext cx="3607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FHWA Congestion Management 8-step Process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 smtClean="0"/>
              <a:t>CMP Process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63276" y="1341783"/>
            <a:ext cx="407505" cy="5208440"/>
            <a:chOff x="4333459" y="1341783"/>
            <a:chExt cx="407505" cy="5208440"/>
          </a:xfrm>
        </p:grpSpPr>
        <p:sp>
          <p:nvSpPr>
            <p:cNvPr id="5" name="TextBox 4"/>
            <p:cNvSpPr txBox="1"/>
            <p:nvPr/>
          </p:nvSpPr>
          <p:spPr>
            <a:xfrm>
              <a:off x="4333459" y="1341783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33459" y="2030896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33459" y="2720009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3459" y="3384946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3459" y="4061719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33459" y="4662159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33459" y="5387008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7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33459" y="6088558"/>
              <a:ext cx="407505" cy="46166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>
                      <a:lumMod val="85000"/>
                    </a:schemeClr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43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2" y="-84408"/>
            <a:ext cx="11057207" cy="69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249"/>
          <a:stretch/>
        </p:blipFill>
        <p:spPr>
          <a:xfrm>
            <a:off x="1" y="0"/>
            <a:ext cx="12196688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8714"/>
          <a:stretch/>
        </p:blipFill>
        <p:spPr>
          <a:xfrm>
            <a:off x="8979439" y="-1"/>
            <a:ext cx="2860869" cy="15906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5795" y="1735602"/>
            <a:ext cx="8386476" cy="677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Vehicular Transportation</a:t>
            </a:r>
            <a:endParaRPr lang="en-US" sz="4000" dirty="0">
              <a:solidFill>
                <a:srgbClr val="1C75B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58240"/>
          <a:stretch/>
        </p:blipFill>
        <p:spPr>
          <a:xfrm>
            <a:off x="2311939" y="2754848"/>
            <a:ext cx="2485144" cy="2214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1019"/>
          <a:stretch/>
        </p:blipFill>
        <p:spPr>
          <a:xfrm>
            <a:off x="6064615" y="2754848"/>
            <a:ext cx="2914824" cy="2214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3468" y="5168900"/>
            <a:ext cx="290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C75BC"/>
                </a:solidFill>
              </a:rPr>
              <a:t>TPA funding fiber optic</a:t>
            </a:r>
          </a:p>
          <a:p>
            <a:pPr algn="ctr"/>
            <a:r>
              <a:rPr lang="en-US" sz="2000" b="1" dirty="0" smtClean="0">
                <a:solidFill>
                  <a:srgbClr val="1C75BC"/>
                </a:solidFill>
              </a:rPr>
              <a:t>installation at 4 corridors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5741" y="5168900"/>
            <a:ext cx="3197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C75BC"/>
                </a:solidFill>
              </a:rPr>
              <a:t>SR 80 @ Lyons /</a:t>
            </a:r>
            <a:r>
              <a:rPr lang="en-US" sz="2000" b="1" dirty="0" err="1" smtClean="0">
                <a:solidFill>
                  <a:srgbClr val="1C75BC"/>
                </a:solidFill>
              </a:rPr>
              <a:t>Sansbury</a:t>
            </a:r>
            <a:r>
              <a:rPr lang="en-US" sz="2000" b="1" dirty="0" smtClean="0">
                <a:solidFill>
                  <a:srgbClr val="1C75BC"/>
                </a:solidFill>
              </a:rPr>
              <a:t> Rd</a:t>
            </a:r>
          </a:p>
        </p:txBody>
      </p:sp>
    </p:spTree>
    <p:extLst>
      <p:ext uri="{BB962C8B-B14F-4D97-AF65-F5344CB8AC3E}">
        <p14:creationId xmlns:p14="http://schemas.microsoft.com/office/powerpoint/2010/main" val="13837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249"/>
          <a:stretch/>
        </p:blipFill>
        <p:spPr>
          <a:xfrm>
            <a:off x="1" y="0"/>
            <a:ext cx="12196688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8714"/>
          <a:stretch/>
        </p:blipFill>
        <p:spPr>
          <a:xfrm>
            <a:off x="8979439" y="-1"/>
            <a:ext cx="2860869" cy="15906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5795" y="1735602"/>
            <a:ext cx="8386476" cy="677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 Transit</a:t>
            </a:r>
            <a:endParaRPr lang="en-US" sz="4000" dirty="0">
              <a:solidFill>
                <a:srgbClr val="1C75B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6191"/>
          <a:stretch/>
        </p:blipFill>
        <p:spPr>
          <a:xfrm>
            <a:off x="379828" y="2813025"/>
            <a:ext cx="8454683" cy="227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310"/>
          <a:stretch/>
        </p:blipFill>
        <p:spPr>
          <a:xfrm>
            <a:off x="8862979" y="2813025"/>
            <a:ext cx="3093788" cy="2279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1859" y="5092505"/>
            <a:ext cx="2174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C75BC"/>
                </a:solidFill>
              </a:rPr>
              <a:t>RPM implemented</a:t>
            </a:r>
          </a:p>
          <a:p>
            <a:pPr algn="ctr"/>
            <a:r>
              <a:rPr lang="en-US" sz="2000" b="1" dirty="0" smtClean="0">
                <a:solidFill>
                  <a:srgbClr val="1C75BC"/>
                </a:solidFill>
              </a:rPr>
              <a:t> in October 2018</a:t>
            </a:r>
          </a:p>
        </p:txBody>
      </p:sp>
    </p:spTree>
    <p:extLst>
      <p:ext uri="{BB962C8B-B14F-4D97-AF65-F5344CB8AC3E}">
        <p14:creationId xmlns:p14="http://schemas.microsoft.com/office/powerpoint/2010/main" val="17181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249"/>
          <a:stretch/>
        </p:blipFill>
        <p:spPr>
          <a:xfrm>
            <a:off x="1" y="0"/>
            <a:ext cx="12196688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8714"/>
          <a:stretch/>
        </p:blipFill>
        <p:spPr>
          <a:xfrm>
            <a:off x="8979439" y="-1"/>
            <a:ext cx="2860869" cy="15906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5795" y="1735602"/>
            <a:ext cx="8386476" cy="677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Non-Motorized</a:t>
            </a:r>
            <a:endParaRPr lang="en-US" sz="4000" dirty="0">
              <a:solidFill>
                <a:srgbClr val="1C75B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633"/>
          <a:stretch/>
        </p:blipFill>
        <p:spPr>
          <a:xfrm>
            <a:off x="599875" y="4480131"/>
            <a:ext cx="10996939" cy="2193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66772"/>
          <a:stretch/>
        </p:blipFill>
        <p:spPr>
          <a:xfrm>
            <a:off x="3025322" y="2356942"/>
            <a:ext cx="5676899" cy="21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249"/>
          <a:stretch/>
        </p:blipFill>
        <p:spPr>
          <a:xfrm>
            <a:off x="1" y="0"/>
            <a:ext cx="12196688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8714"/>
          <a:stretch/>
        </p:blipFill>
        <p:spPr>
          <a:xfrm>
            <a:off x="8979439" y="-1"/>
            <a:ext cx="2860869" cy="15906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5795" y="1735602"/>
            <a:ext cx="8386476" cy="677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Freight</a:t>
            </a:r>
            <a:endParaRPr lang="en-US" sz="4000" dirty="0">
              <a:solidFill>
                <a:srgbClr val="1C75B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83" y="2746388"/>
            <a:ext cx="10532600" cy="24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2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249"/>
          <a:stretch/>
        </p:blipFill>
        <p:spPr>
          <a:xfrm>
            <a:off x="1" y="0"/>
            <a:ext cx="12196688" cy="159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8714"/>
          <a:stretch/>
        </p:blipFill>
        <p:spPr>
          <a:xfrm>
            <a:off x="8979439" y="-1"/>
            <a:ext cx="2860869" cy="15906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5795" y="1735602"/>
            <a:ext cx="8386476" cy="677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solidFill>
                  <a:srgbClr val="1C75B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&amp; Environmental</a:t>
            </a:r>
            <a:endParaRPr lang="en-US" sz="4000" dirty="0">
              <a:solidFill>
                <a:srgbClr val="1C75B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678"/>
          <a:stretch/>
        </p:blipFill>
        <p:spPr>
          <a:xfrm>
            <a:off x="4600134" y="2725980"/>
            <a:ext cx="6187588" cy="214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2771"/>
          <a:stretch/>
        </p:blipFill>
        <p:spPr>
          <a:xfrm>
            <a:off x="1677992" y="2725980"/>
            <a:ext cx="2711127" cy="214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97791"/>
            <a:ext cx="10972800" cy="3328374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dirty="0"/>
              <a:t>Bureau of Economic &amp; Business Research (BEBR) 2018 Population estimates January 4, 2019 (</a:t>
            </a:r>
            <a:r>
              <a:rPr lang="en-US" u="sng" dirty="0"/>
              <a:t>AirQuality_2018Report.pdf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Dept</a:t>
            </a:r>
            <a:r>
              <a:rPr lang="en-US" dirty="0"/>
              <a:t> of Revenue Florida Fuel Tax, Collection Allowance, Refund, and Pollutants Tax Rates (</a:t>
            </a:r>
            <a:r>
              <a:rPr lang="en-US" u="sng" dirty="0"/>
              <a:t>FDORFuelTaxCollectionRefunPollutantTax_2018 .pdf</a:t>
            </a:r>
            <a:r>
              <a:rPr lang="en-US" dirty="0"/>
              <a:t>) Calculations:  </a:t>
            </a:r>
          </a:p>
          <a:p>
            <a:pPr lvl="2"/>
            <a:r>
              <a:rPr lang="en-US" dirty="0"/>
              <a:t>Rate Changes for 2018 2 B 2018 State Taxes</a:t>
            </a:r>
          </a:p>
          <a:p>
            <a:pPr lvl="2"/>
            <a:r>
              <a:rPr lang="en-US" dirty="0"/>
              <a:t>Inspection Fee, Ninth Cent, Local Option, Additional Local Option, and SCETS Fuel Taxes </a:t>
            </a:r>
          </a:p>
          <a:p>
            <a:pPr lvl="2"/>
            <a:r>
              <a:rPr lang="en-US" dirty="0"/>
              <a:t>Tax and Collection Allowance Rates by Form and Line Item</a:t>
            </a:r>
          </a:p>
          <a:p>
            <a:pPr lvl="2"/>
            <a:r>
              <a:rPr lang="en-US" dirty="0"/>
              <a:t>Local Option Tax Entitled and Not Entitled to Collection Allowance (Gasoline, Gasohol, and Fuel Grade Ethanol)</a:t>
            </a:r>
          </a:p>
          <a:p>
            <a:pPr lvl="2"/>
            <a:r>
              <a:rPr lang="en-US" dirty="0"/>
              <a:t>Pollutants Tax Rates 6 F Refund Rates</a:t>
            </a:r>
          </a:p>
          <a:p>
            <a:pPr lvl="2"/>
            <a:r>
              <a:rPr lang="en-US" dirty="0"/>
              <a:t>Mass Transit System Provider Credit/Refund Rate (Gasoline, Gasohol, and Fuel Grade Ethanol)</a:t>
            </a:r>
          </a:p>
          <a:p>
            <a:pPr lvl="2"/>
            <a:r>
              <a:rPr lang="en-US" dirty="0"/>
              <a:t>Refundable Portion of Local Option and State Comprehensive Enhanced Transportation System (SCETS) Tax. </a:t>
            </a:r>
          </a:p>
          <a:p>
            <a:pPr lvl="2"/>
            <a:r>
              <a:rPr lang="en-US" dirty="0"/>
              <a:t>Shared Collection Allowance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Decrease in daily emissions (Census estimates 2018 with VMT / total fuel use)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81879" b="3876"/>
          <a:stretch/>
        </p:blipFill>
        <p:spPr>
          <a:xfrm>
            <a:off x="609600" y="1600202"/>
            <a:ext cx="10818125" cy="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736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102011662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10258</TotalTime>
  <Words>419</Words>
  <Application>Microsoft Office PowerPoint</Application>
  <PresentationFormat>Widescreen</PresentationFormat>
  <Paragraphs>60</Paragraphs>
  <Slides>12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Palatino Linotype</vt:lpstr>
      <vt:lpstr>Tahoma</vt:lpstr>
      <vt:lpstr>Times New Roman</vt:lpstr>
      <vt:lpstr>Verdana</vt:lpstr>
      <vt:lpstr>TS102011662_tabs</vt:lpstr>
      <vt:lpstr>Custom Design</vt:lpstr>
      <vt:lpstr>PowerPoint Presentation</vt:lpstr>
      <vt:lpstr>CMP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Goal</vt:lpstr>
      <vt:lpstr>PowerPoint Presentation</vt:lpstr>
      <vt:lpstr>PowerPoint Presentation</vt:lpstr>
      <vt:lpstr>Future considerations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Uhlir</dc:creator>
  <cp:lastModifiedBy>Andrew Uhlir</cp:lastModifiedBy>
  <cp:revision>306</cp:revision>
  <dcterms:created xsi:type="dcterms:W3CDTF">2017-03-23T20:46:35Z</dcterms:created>
  <dcterms:modified xsi:type="dcterms:W3CDTF">2019-02-06T13:28:32Z</dcterms:modified>
</cp:coreProperties>
</file>